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0" r:id="rId5"/>
    <p:sldId id="271" r:id="rId6"/>
    <p:sldId id="261" r:id="rId7"/>
    <p:sldId id="272" r:id="rId8"/>
    <p:sldId id="273" r:id="rId9"/>
    <p:sldId id="274" r:id="rId10"/>
    <p:sldId id="275" r:id="rId11"/>
    <p:sldId id="276" r:id="rId12"/>
    <p:sldId id="259" r:id="rId13"/>
    <p:sldId id="260" r:id="rId14"/>
    <p:sldId id="263" r:id="rId15"/>
    <p:sldId id="27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CF7E338-2B41-40A2-A649-49023BD8F4D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4E9E76E-95D1-4438-9C20-A4A26471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E338-2B41-40A2-A649-49023BD8F4D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76E-95D1-4438-9C20-A4A26471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E338-2B41-40A2-A649-49023BD8F4D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76E-95D1-4438-9C20-A4A26471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E338-2B41-40A2-A649-49023BD8F4D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76E-95D1-4438-9C20-A4A26471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E338-2B41-40A2-A649-49023BD8F4D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76E-95D1-4438-9C20-A4A26471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E338-2B41-40A2-A649-49023BD8F4D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76E-95D1-4438-9C20-A4A26471C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E338-2B41-40A2-A649-49023BD8F4D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76E-95D1-4438-9C20-A4A26471C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E338-2B41-40A2-A649-49023BD8F4D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76E-95D1-4438-9C20-A4A26471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7E338-2B41-40A2-A649-49023BD8F4D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9E76E-95D1-4438-9C20-A4A26471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CF7E338-2B41-40A2-A649-49023BD8F4D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4E9E76E-95D1-4438-9C20-A4A26471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CF7E338-2B41-40A2-A649-49023BD8F4D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4E9E76E-95D1-4438-9C20-A4A26471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CF7E338-2B41-40A2-A649-49023BD8F4D6}" type="datetimeFigureOut">
              <a:rPr lang="en-US" smtClean="0"/>
              <a:pPr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4E9E76E-95D1-4438-9C20-A4A26471C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0" y="1794934"/>
            <a:ext cx="5845195" cy="2062693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Good Afternoon!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976702"/>
            <a:ext cx="5712179" cy="1524000"/>
          </a:xfrm>
        </p:spPr>
        <p:txBody>
          <a:bodyPr/>
          <a:lstStyle/>
          <a:p>
            <a:r>
              <a:rPr lang="en-US" sz="1800" dirty="0" smtClean="0"/>
              <a:t>Prepared By:</a:t>
            </a:r>
          </a:p>
          <a:p>
            <a:r>
              <a:rPr lang="en-US" dirty="0" err="1" smtClean="0"/>
              <a:t>Alily</a:t>
            </a:r>
            <a:r>
              <a:rPr lang="en-US" dirty="0" smtClean="0"/>
              <a:t> Joy A. </a:t>
            </a:r>
            <a:r>
              <a:rPr lang="en-US" dirty="0" err="1" smtClean="0"/>
              <a:t>Dela</a:t>
            </a:r>
            <a:r>
              <a:rPr lang="en-US" dirty="0" smtClean="0"/>
              <a:t> Marquez</a:t>
            </a:r>
          </a:p>
          <a:p>
            <a:r>
              <a:rPr lang="en-US" sz="1800" dirty="0" smtClean="0"/>
              <a:t>Student</a:t>
            </a:r>
            <a:r>
              <a:rPr lang="en-US" sz="1800" dirty="0" smtClean="0"/>
              <a:t> </a:t>
            </a:r>
            <a:r>
              <a:rPr lang="en-US" sz="1800" dirty="0" smtClean="0"/>
              <a:t>Teacher in English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="" val="1519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142984"/>
            <a:ext cx="6302155" cy="458008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O masters, lords and rulers in all lands,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Is this the handiwork you give to God,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This monstrous thing distorted and soul-quenched?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How will you ever straighten up this shape;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Touch it again with immortality;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Give back the upward looking and the light;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Rebuild in it the music and the dream;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Make right the immemorial infamies,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Perfidious wrongs, immedicable woes?</a:t>
            </a:r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214422"/>
            <a:ext cx="6230717" cy="450864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O masters, lords and rulers in all lands,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How will the future reckon with this Man?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How answer his brute question in that hour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When whirlwinds of rebellion shake all shores?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How will it be with kingdoms and with kings--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With those who shaped him to the thing he is—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When this dumb Terror shall rise to judge the world,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After the silence of the centuries?</a:t>
            </a:r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Mechanics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05000"/>
            <a:ext cx="6705600" cy="3818069"/>
          </a:xfrm>
        </p:spPr>
        <p:txBody>
          <a:bodyPr>
            <a:noAutofit/>
          </a:bodyPr>
          <a:lstStyle/>
          <a:p>
            <a:pPr marL="36000" lvl="1" indent="0">
              <a:spcBef>
                <a:spcPts val="0"/>
              </a:spcBef>
            </a:pPr>
            <a:r>
              <a:rPr lang="en-US" sz="3000" dirty="0" smtClean="0"/>
              <a:t>Each </a:t>
            </a:r>
            <a:r>
              <a:rPr lang="en-US" sz="3000" dirty="0"/>
              <a:t>group </a:t>
            </a:r>
            <a:r>
              <a:rPr lang="en-US" sz="3000" dirty="0" smtClean="0"/>
              <a:t>(with the same groupings) will </a:t>
            </a:r>
            <a:r>
              <a:rPr lang="en-US" sz="3000" dirty="0"/>
              <a:t>be given a blank paper to </a:t>
            </a:r>
            <a:r>
              <a:rPr lang="en-PH" sz="3000" dirty="0" smtClean="0"/>
              <a:t>illustrate/ sketch how they interpret the stanza that they read from the poem within 3 minutes.</a:t>
            </a:r>
          </a:p>
          <a:p>
            <a:pPr marL="0" lvl="1" indent="0">
              <a:spcBef>
                <a:spcPts val="0"/>
              </a:spcBef>
            </a:pPr>
            <a:endParaRPr lang="en-US" sz="3000" dirty="0"/>
          </a:p>
          <a:p>
            <a:pPr marL="0" lvl="1" indent="0">
              <a:spcBef>
                <a:spcPts val="0"/>
              </a:spcBef>
            </a:pPr>
            <a:r>
              <a:rPr lang="en-US" sz="3000" dirty="0" smtClean="0"/>
              <a:t>Each </a:t>
            </a:r>
            <a:r>
              <a:rPr lang="en-US" sz="3000" dirty="0"/>
              <a:t>group will have a representative to present their work</a:t>
            </a:r>
            <a:r>
              <a:rPr lang="en-US" sz="3000" dirty="0" smtClean="0"/>
              <a:t>.</a:t>
            </a:r>
            <a:r>
              <a:rPr lang="en-PH" sz="3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1228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2985"/>
            <a:ext cx="6965245" cy="1214445"/>
          </a:xfrm>
        </p:spPr>
        <p:txBody>
          <a:bodyPr/>
          <a:lstStyle/>
          <a:p>
            <a:pPr algn="l"/>
            <a:r>
              <a:rPr lang="en-US" b="1" dirty="0" smtClean="0"/>
              <a:t>Rubric: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166" y="2428868"/>
            <a:ext cx="6196405" cy="290366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PH" sz="2800" dirty="0" smtClean="0"/>
              <a:t>Content	-	25%</a:t>
            </a:r>
          </a:p>
          <a:p>
            <a:pPr algn="ctr">
              <a:buNone/>
            </a:pPr>
            <a:r>
              <a:rPr lang="en-PH" sz="2800" dirty="0" smtClean="0"/>
              <a:t>Originality	-	25%</a:t>
            </a:r>
          </a:p>
          <a:p>
            <a:pPr algn="ctr">
              <a:buNone/>
            </a:pPr>
            <a:r>
              <a:rPr lang="en-PH" sz="2800" dirty="0" smtClean="0"/>
              <a:t>Creativity	-	15%</a:t>
            </a:r>
          </a:p>
          <a:p>
            <a:pPr algn="ctr">
              <a:buNone/>
            </a:pPr>
            <a:r>
              <a:rPr lang="en-PH" sz="2800" dirty="0" smtClean="0"/>
              <a:t>Relevance	-	10%</a:t>
            </a:r>
          </a:p>
          <a:p>
            <a:pPr algn="ctr">
              <a:buNone/>
            </a:pPr>
            <a:r>
              <a:rPr lang="en-PH" sz="2800" dirty="0" smtClean="0"/>
              <a:t>Teamwork	-	</a:t>
            </a:r>
            <a:r>
              <a:rPr lang="en-PH" sz="2800" u="sng" dirty="0" smtClean="0"/>
              <a:t>25%</a:t>
            </a:r>
            <a:endParaRPr lang="en-PH" sz="2800" dirty="0" smtClean="0"/>
          </a:p>
          <a:p>
            <a:pPr algn="ctr">
              <a:buNone/>
            </a:pPr>
            <a:r>
              <a:rPr lang="en-PH" sz="2800" dirty="0" smtClean="0"/>
              <a:t>				100%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24487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533400" y="685800"/>
            <a:ext cx="8001000" cy="54864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u="sng" dirty="0" smtClean="0">
                <a:solidFill>
                  <a:schemeClr val="tx1"/>
                </a:solidFill>
              </a:rPr>
              <a:t>Presentation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13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4" y="785794"/>
            <a:ext cx="4429156" cy="5214974"/>
          </a:xfrm>
        </p:spPr>
        <p:txBody>
          <a:bodyPr>
            <a:normAutofit/>
          </a:bodyPr>
          <a:lstStyle/>
          <a:p>
            <a:r>
              <a:rPr lang="en-PH" sz="1800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Charles Edwin Anson Markham</a:t>
            </a:r>
          </a:p>
          <a:p>
            <a:r>
              <a:rPr lang="en-PH" sz="1800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born on April 23, 1852 in Oregon City, Oregon</a:t>
            </a:r>
          </a:p>
          <a:p>
            <a:r>
              <a:rPr lang="en-PH" sz="1800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the youngest of six children.</a:t>
            </a:r>
          </a:p>
          <a:p>
            <a:r>
              <a:rPr lang="en-PH" sz="1800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Markham dropped the name Charles in about 1895 and became Edwin.</a:t>
            </a:r>
          </a:p>
          <a:p>
            <a:r>
              <a:rPr lang="en-US" sz="1800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In 1898, Markham married his third wife, Anna Catherine Murphy.</a:t>
            </a:r>
            <a:endParaRPr lang="en-PH" sz="1800" dirty="0" smtClean="0">
              <a:solidFill>
                <a:prstClr val="black"/>
              </a:solidFill>
              <a:latin typeface="+mj-lt"/>
              <a:ea typeface="+mj-ea"/>
              <a:cs typeface="+mj-cs"/>
            </a:endParaRPr>
          </a:p>
          <a:p>
            <a:r>
              <a:rPr lang="en-PH" sz="1800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That same year, Markham read "The Man with the Hoe," inspired by Millet’s painting by that title, at a New Year’s Eve party; the poem, which protested the plight of the exploited </a:t>
            </a:r>
            <a:r>
              <a:rPr lang="en-PH" sz="1800" dirty="0" err="1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laborer</a:t>
            </a:r>
            <a:r>
              <a:rPr lang="en-PH" sz="1800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, was soon published and became an instant success.</a:t>
            </a:r>
          </a:p>
          <a:p>
            <a:r>
              <a:rPr lang="en-PH" sz="1800" dirty="0" smtClean="0">
                <a:solidFill>
                  <a:prstClr val="black"/>
                </a:solidFill>
                <a:latin typeface="+mj-lt"/>
                <a:ea typeface="+mj-ea"/>
                <a:cs typeface="+mj-cs"/>
              </a:rPr>
              <a:t>Markham died on March 7, 1940 in Brooklyn, New York.</a:t>
            </a:r>
            <a:endParaRPr lang="en-PH" sz="2800" dirty="0">
              <a:latin typeface="+mj-lt"/>
            </a:endParaRPr>
          </a:p>
        </p:txBody>
      </p:sp>
      <p:pic>
        <p:nvPicPr>
          <p:cNvPr id="4" name="Content Placeholder 4" descr="EdwinMarkham (1)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857232"/>
            <a:ext cx="2777401" cy="375257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28662" y="4714884"/>
            <a:ext cx="27860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Edwin Markham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EVALUATION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438399"/>
            <a:ext cx="6196405" cy="32846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	In a ½ lengthwise, make your own poem about the importance of farmer in our society. You will be graded with these criteria;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Content 		– 50%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	Organization 		– 25%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	Relevance 		– 25% 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				_______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			   	  100%</a:t>
            </a:r>
            <a:endParaRPr lang="en-PH" dirty="0" smtClean="0"/>
          </a:p>
          <a:p>
            <a:pPr>
              <a:buNone/>
            </a:pP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2220420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6965245" cy="1202485"/>
          </a:xfrm>
        </p:spPr>
        <p:txBody>
          <a:bodyPr>
            <a:normAutofit/>
          </a:bodyPr>
          <a:lstStyle/>
          <a:p>
            <a:r>
              <a:rPr lang="en-US" b="1" dirty="0" smtClean="0"/>
              <a:t>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667000"/>
            <a:ext cx="6196405" cy="36038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Copy and answer the following questions in your notebook.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1. What is Sonnet?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2. What are the specific features of a sonnet?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3. Give the two types of Sonnet.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xmlns="" val="203680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609600"/>
            <a:ext cx="7619999" cy="5715000"/>
          </a:xfrm>
        </p:spPr>
      </p:pic>
      <p:sp>
        <p:nvSpPr>
          <p:cNvPr id="5" name="Rectangle 4"/>
          <p:cNvSpPr/>
          <p:nvPr/>
        </p:nvSpPr>
        <p:spPr>
          <a:xfrm>
            <a:off x="4419600" y="533400"/>
            <a:ext cx="43434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God is good all the time</a:t>
            </a:r>
          </a:p>
        </p:txBody>
      </p:sp>
    </p:spTree>
    <p:extLst>
      <p:ext uri="{BB962C8B-B14F-4D97-AF65-F5344CB8AC3E}">
        <p14:creationId xmlns:p14="http://schemas.microsoft.com/office/powerpoint/2010/main" xmlns="" val="380935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33600" y="2514600"/>
            <a:ext cx="4876800" cy="17526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u="sng" dirty="0" smtClean="0"/>
              <a:t>“Reverse Me”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xmlns="" val="109030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4" name="Content Placeholder 3" descr="LHommeALaHoue20081226small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42852"/>
            <a:ext cx="8072494" cy="657459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1039782"/>
          </a:xfrm>
        </p:spPr>
        <p:txBody>
          <a:bodyPr anchor="t"/>
          <a:lstStyle/>
          <a:p>
            <a:r>
              <a:rPr lang="en-PH" dirty="0" smtClean="0"/>
              <a:t>Presentation of objectives</a:t>
            </a: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714488"/>
            <a:ext cx="6230717" cy="4008581"/>
          </a:xfrm>
        </p:spPr>
        <p:txBody>
          <a:bodyPr>
            <a:noAutofit/>
          </a:bodyPr>
          <a:lstStyle/>
          <a:p>
            <a:pPr>
              <a:spcAft>
                <a:spcPts val="100"/>
              </a:spcAft>
              <a:buNone/>
            </a:pPr>
            <a:r>
              <a:rPr lang="en-PH" sz="2200" dirty="0" smtClean="0"/>
              <a:t>During and at the end of the one-hour session, at least 75% of the students are expected to: </a:t>
            </a:r>
          </a:p>
          <a:p>
            <a:pPr lvl="0">
              <a:buNone/>
            </a:pPr>
            <a:r>
              <a:rPr lang="en-US" sz="2200" dirty="0" smtClean="0"/>
              <a:t>A. Identify the theme of the poem “The Man with the Hoe”;</a:t>
            </a:r>
            <a:endParaRPr lang="en-PH" sz="2200" dirty="0" smtClean="0"/>
          </a:p>
          <a:p>
            <a:pPr lvl="0">
              <a:buNone/>
            </a:pPr>
            <a:r>
              <a:rPr lang="en-US" sz="2200" dirty="0" smtClean="0"/>
              <a:t>B. Share their own varied interpretations on the given stanza from the poem through illustration; </a:t>
            </a:r>
            <a:endParaRPr lang="en-PH" sz="2200" dirty="0" smtClean="0"/>
          </a:p>
          <a:p>
            <a:pPr lvl="0">
              <a:buNone/>
            </a:pPr>
            <a:r>
              <a:rPr lang="en-US" sz="2200" dirty="0" smtClean="0"/>
              <a:t>C. Show appreciation of the literary selection through a slogan, poem, song, poster or TV advertisement; and</a:t>
            </a:r>
            <a:endParaRPr lang="en-PH" sz="2200" dirty="0" smtClean="0"/>
          </a:p>
          <a:p>
            <a:pPr>
              <a:buNone/>
            </a:pPr>
            <a:r>
              <a:rPr lang="en-US" sz="2200" dirty="0" smtClean="0"/>
              <a:t>D. Construct a poem which will show the importance of a farmer.</a:t>
            </a:r>
            <a:endParaRPr lang="en-PH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828800" y="2514600"/>
            <a:ext cx="5410200" cy="2133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Lesson Proper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428300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PH" dirty="0" smtClean="0"/>
              <a:t>The Man with a Hoe</a:t>
            </a:r>
            <a:br>
              <a:rPr lang="en-PH" dirty="0" smtClean="0"/>
            </a:br>
            <a:r>
              <a:rPr lang="en-PH" sz="2700" dirty="0" smtClean="0"/>
              <a:t>by Edwin Markham</a:t>
            </a:r>
            <a:r>
              <a:rPr lang="en-PH" dirty="0" smtClean="0"/>
              <a:t/>
            </a:r>
            <a:br>
              <a:rPr lang="en-PH" dirty="0" smtClean="0"/>
            </a:br>
            <a:endParaRPr lang="en-P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1857364"/>
            <a:ext cx="7143800" cy="4286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PH" dirty="0" smtClean="0"/>
              <a:t>Bowed by the weight of centuries he leans</a:t>
            </a:r>
          </a:p>
          <a:p>
            <a:pPr>
              <a:buNone/>
            </a:pPr>
            <a:r>
              <a:rPr lang="en-PH" dirty="0" smtClean="0"/>
              <a:t>Upon his hoe and gazes on the ground,</a:t>
            </a:r>
          </a:p>
          <a:p>
            <a:pPr>
              <a:buNone/>
            </a:pPr>
            <a:r>
              <a:rPr lang="en-PH" dirty="0" smtClean="0"/>
              <a:t>The emptiness of ages in his face,</a:t>
            </a:r>
          </a:p>
          <a:p>
            <a:pPr>
              <a:buNone/>
            </a:pPr>
            <a:r>
              <a:rPr lang="en-PH" dirty="0" smtClean="0"/>
              <a:t>And on his back, the burden of the world.</a:t>
            </a:r>
          </a:p>
          <a:p>
            <a:pPr>
              <a:buNone/>
            </a:pPr>
            <a:r>
              <a:rPr lang="en-PH" dirty="0" smtClean="0"/>
              <a:t>Who made him dead to rapture and despair,</a:t>
            </a:r>
          </a:p>
          <a:p>
            <a:pPr>
              <a:buNone/>
            </a:pPr>
            <a:r>
              <a:rPr lang="en-PH" dirty="0" smtClean="0"/>
              <a:t>A thing that grieves not and that never hopes,</a:t>
            </a:r>
          </a:p>
          <a:p>
            <a:pPr>
              <a:buNone/>
            </a:pPr>
            <a:r>
              <a:rPr lang="en-PH" dirty="0" smtClean="0"/>
              <a:t>Stolid and stunned, a brother to the ox?</a:t>
            </a:r>
          </a:p>
          <a:p>
            <a:pPr>
              <a:buNone/>
            </a:pPr>
            <a:r>
              <a:rPr lang="en-PH" dirty="0" smtClean="0"/>
              <a:t>Who loosened and let down this brutal jaw?</a:t>
            </a:r>
          </a:p>
          <a:p>
            <a:pPr>
              <a:buNone/>
            </a:pPr>
            <a:r>
              <a:rPr lang="en-PH" dirty="0" smtClean="0"/>
              <a:t>Whose was the hand that slanted back this brow?</a:t>
            </a:r>
          </a:p>
          <a:p>
            <a:pPr>
              <a:buNone/>
            </a:pPr>
            <a:r>
              <a:rPr lang="en-PH" dirty="0" smtClean="0"/>
              <a:t>Whose breath blew out the light within this brain?</a:t>
            </a:r>
          </a:p>
          <a:p>
            <a:pPr>
              <a:buNone/>
            </a:pPr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1000108"/>
            <a:ext cx="7143800" cy="485778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Is this the Thing the Lord God made and gave</a:t>
            </a:r>
            <a:endParaRPr lang="en-PH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To have dominion over sea and land;</a:t>
            </a:r>
            <a:endParaRPr lang="en-PH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To trace the stars and search the heavens for power;</a:t>
            </a:r>
            <a:endParaRPr lang="en-PH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To feel the passion of Eternity?</a:t>
            </a:r>
            <a:endParaRPr lang="en-PH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Is this the dream He dreamed who shaped the suns</a:t>
            </a:r>
            <a:endParaRPr lang="en-PH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And marked their ways upon the ancient deep?</a:t>
            </a:r>
            <a:endParaRPr lang="en-PH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Down all the stretch of Hell to their last gulf</a:t>
            </a:r>
            <a:endParaRPr lang="en-PH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There is no shape more terrible than this--</a:t>
            </a:r>
            <a:endParaRPr lang="en-PH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More tongued with censure against the world's blind greed--</a:t>
            </a:r>
            <a:endParaRPr lang="en-PH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More filled with signs and portents for the soul--</a:t>
            </a:r>
            <a:endParaRPr lang="en-PH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More packed with danger to the universe.</a:t>
            </a:r>
            <a:endParaRPr lang="en-PH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What gulfs between him and the seraphim!</a:t>
            </a:r>
            <a:endParaRPr lang="en-PH" dirty="0" smtClean="0"/>
          </a:p>
          <a:p>
            <a:pPr>
              <a:spcBef>
                <a:spcPts val="0"/>
              </a:spcBef>
              <a:buNone/>
            </a:pPr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142984"/>
            <a:ext cx="6643734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Slave of the wheel of labor, what to him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Are Plato and the swing of the Pleiades?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What the long reaches of the peaks of song,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The rift of dawn, the reddening of the rose?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Through this dread shape the suffering ages look;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Time's tragedy is in that aching stoop;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Through this dread shape humanity betrayed,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Plundered, profaned and disinherited,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Cries protest to the Powers that made the world,</a:t>
            </a:r>
            <a:endParaRPr lang="en-PH" dirty="0" smtClean="0"/>
          </a:p>
          <a:p>
            <a:pPr>
              <a:buNone/>
            </a:pPr>
            <a:r>
              <a:rPr lang="en-US" dirty="0" smtClean="0"/>
              <a:t>A protest that is also prophecy.</a:t>
            </a:r>
            <a:endParaRPr lang="en-PH" dirty="0" smtClean="0"/>
          </a:p>
          <a:p>
            <a:pPr>
              <a:buNone/>
            </a:pPr>
            <a:endParaRPr lang="en-P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214</TotalTime>
  <Words>759</Words>
  <Application>Microsoft Office PowerPoint</Application>
  <PresentationFormat>On-screen Show (4:3)</PresentationFormat>
  <Paragraphs>97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Pushpin</vt:lpstr>
      <vt:lpstr>Good Afternoon!</vt:lpstr>
      <vt:lpstr>Slide 2</vt:lpstr>
      <vt:lpstr>Slide 3</vt:lpstr>
      <vt:lpstr>Slide 4</vt:lpstr>
      <vt:lpstr>Presentation of objectives</vt:lpstr>
      <vt:lpstr>Slide 6</vt:lpstr>
      <vt:lpstr>The Man with a Hoe by Edwin Markham </vt:lpstr>
      <vt:lpstr>Slide 8</vt:lpstr>
      <vt:lpstr>Slide 9</vt:lpstr>
      <vt:lpstr>Slide 10</vt:lpstr>
      <vt:lpstr>Slide 11</vt:lpstr>
      <vt:lpstr>Mechanics:</vt:lpstr>
      <vt:lpstr>Rubric:</vt:lpstr>
      <vt:lpstr>Slide 14</vt:lpstr>
      <vt:lpstr>Slide 15</vt:lpstr>
      <vt:lpstr>EVALUATION </vt:lpstr>
      <vt:lpstr>ASSIGNMENT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Good Morning</dc:title>
  <dc:creator>DELL</dc:creator>
  <cp:lastModifiedBy>AlilyJoy DelaMarquez</cp:lastModifiedBy>
  <cp:revision>27</cp:revision>
  <dcterms:created xsi:type="dcterms:W3CDTF">2016-10-16T21:18:54Z</dcterms:created>
  <dcterms:modified xsi:type="dcterms:W3CDTF">2017-01-12T07:02:43Z</dcterms:modified>
</cp:coreProperties>
</file>